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6" r:id="rId5"/>
    <p:sldId id="267" r:id="rId6"/>
    <p:sldId id="268" r:id="rId7"/>
    <p:sldId id="269" r:id="rId8"/>
    <p:sldId id="270" r:id="rId9"/>
    <p:sldId id="271" r:id="rId10"/>
    <p:sldId id="284" r:id="rId11"/>
    <p:sldId id="272" r:id="rId12"/>
    <p:sldId id="273" r:id="rId13"/>
    <p:sldId id="274" r:id="rId14"/>
    <p:sldId id="275" r:id="rId15"/>
    <p:sldId id="278" r:id="rId16"/>
    <p:sldId id="279" r:id="rId17"/>
    <p:sldId id="280" r:id="rId18"/>
    <p:sldId id="281" r:id="rId19"/>
    <p:sldId id="282" r:id="rId20"/>
    <p:sldId id="285" r:id="rId21"/>
    <p:sldId id="286"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162"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1/31/2024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1/31/2024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1/31/2024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1/31/2024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1/31/2024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945593" y="3147750"/>
            <a:ext cx="5438042" cy="1708996"/>
          </a:xfrm>
        </p:spPr>
        <p:txBody>
          <a:bodyPr>
            <a:normAutofit fontScale="90000"/>
          </a:bodyPr>
          <a:lstStyle/>
          <a:p>
            <a:pPr algn="l"/>
            <a:r>
              <a:rPr lang="en-GB" sz="3200" dirty="0">
                <a:solidFill>
                  <a:srgbClr val="FFFFFF"/>
                </a:solidFill>
              </a:rPr>
              <a:t>Propensity Model Case Study</a:t>
            </a:r>
            <a:br>
              <a:rPr lang="en-GB" sz="3200" dirty="0">
                <a:solidFill>
                  <a:srgbClr val="FFFFFF"/>
                </a:solidFill>
              </a:rPr>
            </a:br>
            <a:br>
              <a:rPr lang="en-GB" sz="3200" dirty="0">
                <a:solidFill>
                  <a:srgbClr val="FFFFFF"/>
                </a:solidFill>
              </a:rPr>
            </a:br>
            <a:r>
              <a:rPr lang="en-GB" sz="2000" dirty="0">
                <a:solidFill>
                  <a:srgbClr val="FFFFFF"/>
                </a:solidFill>
              </a:rPr>
              <a:t>Predicting at risk customers</a:t>
            </a:r>
            <a:br>
              <a:rPr lang="en-US" sz="3200" dirty="0">
                <a:solidFill>
                  <a:srgbClr val="FFFFFF"/>
                </a:solidFill>
              </a:rPr>
            </a:br>
            <a:endParaRPr lang="en-US" sz="32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8501555" y="5313251"/>
            <a:ext cx="5438042" cy="664781"/>
          </a:xfrm>
        </p:spPr>
        <p:txBody>
          <a:bodyPr>
            <a:normAutofit fontScale="92500" lnSpcReduction="20000"/>
          </a:bodyPr>
          <a:lstStyle/>
          <a:p>
            <a:pPr algn="l">
              <a:spcAft>
                <a:spcPts val="600"/>
              </a:spcAft>
            </a:pPr>
            <a:r>
              <a:rPr lang="en-US" sz="1800" dirty="0">
                <a:solidFill>
                  <a:srgbClr val="FFFFFF"/>
                </a:solidFill>
              </a:rPr>
              <a:t>Sanjeev Kumar Gautam</a:t>
            </a:r>
          </a:p>
          <a:p>
            <a:pPr algn="l">
              <a:spcAft>
                <a:spcPts val="600"/>
              </a:spcAft>
            </a:pPr>
            <a:r>
              <a:rPr lang="en-US" sz="1800" dirty="0">
                <a:solidFill>
                  <a:srgbClr val="FFFFFF"/>
                </a:solidFill>
              </a:rPr>
              <a:t>Sanjeev.ga@outlook.com</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7" name="Rectangle 26">
            <a:extLst>
              <a:ext uri="{FF2B5EF4-FFF2-40B4-BE49-F238E27FC236}">
                <a16:creationId xmlns:a16="http://schemas.microsoft.com/office/drawing/2014/main" id="{68F1F725-3B9F-48FA-85B5-910ED3380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2B98F522-A153-4D25-A159-3223950FC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1111" y="-161575"/>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31" name="Freeform 6">
            <a:extLst>
              <a:ext uri="{FF2B5EF4-FFF2-40B4-BE49-F238E27FC236}">
                <a16:creationId xmlns:a16="http://schemas.microsoft.com/office/drawing/2014/main" id="{AFFE3E22-88D2-4D23-B65D-9695124B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913902" y="131680"/>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C782EFF-0D12-3C8C-50B6-85A04A21BC48}"/>
              </a:ext>
            </a:extLst>
          </p:cNvPr>
          <p:cNvSpPr>
            <a:spLocks noGrp="1"/>
          </p:cNvSpPr>
          <p:nvPr>
            <p:ph type="title"/>
          </p:nvPr>
        </p:nvSpPr>
        <p:spPr>
          <a:xfrm>
            <a:off x="659230" y="3973431"/>
            <a:ext cx="10869750" cy="1748639"/>
          </a:xfrm>
        </p:spPr>
        <p:txBody>
          <a:bodyPr vert="horz" lIns="91440" tIns="45720" rIns="91440" bIns="45720" rtlCol="0" anchor="b">
            <a:normAutofit/>
          </a:bodyPr>
          <a:lstStyle/>
          <a:p>
            <a:pPr algn="ctr"/>
            <a:r>
              <a:rPr lang="en-US" sz="7200" cap="all"/>
              <a:t>Feature Scaling</a:t>
            </a:r>
          </a:p>
        </p:txBody>
      </p:sp>
      <p:sp>
        <p:nvSpPr>
          <p:cNvPr id="3" name="Content Placeholder 2">
            <a:extLst>
              <a:ext uri="{FF2B5EF4-FFF2-40B4-BE49-F238E27FC236}">
                <a16:creationId xmlns:a16="http://schemas.microsoft.com/office/drawing/2014/main" id="{E0694346-4003-E037-AF1A-3948452FBFF6}"/>
              </a:ext>
            </a:extLst>
          </p:cNvPr>
          <p:cNvSpPr>
            <a:spLocks noGrp="1"/>
          </p:cNvSpPr>
          <p:nvPr>
            <p:ph idx="1"/>
          </p:nvPr>
        </p:nvSpPr>
        <p:spPr>
          <a:xfrm>
            <a:off x="1253764" y="5722070"/>
            <a:ext cx="9681329" cy="509048"/>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t>Scaling all the features within the range on 0 to 1.</a:t>
            </a:r>
          </a:p>
        </p:txBody>
      </p:sp>
      <p:pic>
        <p:nvPicPr>
          <p:cNvPr id="5" name="Picture 4">
            <a:extLst>
              <a:ext uri="{FF2B5EF4-FFF2-40B4-BE49-F238E27FC236}">
                <a16:creationId xmlns:a16="http://schemas.microsoft.com/office/drawing/2014/main" id="{B39F7B40-2286-F207-9DE6-6DDACB9DEE98}"/>
              </a:ext>
            </a:extLst>
          </p:cNvPr>
          <p:cNvPicPr>
            <a:picLocks noChangeAspect="1"/>
          </p:cNvPicPr>
          <p:nvPr/>
        </p:nvPicPr>
        <p:blipFill>
          <a:blip r:embed="rId2"/>
          <a:stretch>
            <a:fillRect/>
          </a:stretch>
        </p:blipFill>
        <p:spPr>
          <a:xfrm>
            <a:off x="1433581" y="1127368"/>
            <a:ext cx="9295595" cy="2114748"/>
          </a:xfrm>
          <a:prstGeom prst="rect">
            <a:avLst/>
          </a:prstGeom>
        </p:spPr>
      </p:pic>
    </p:spTree>
    <p:extLst>
      <p:ext uri="{BB962C8B-B14F-4D97-AF65-F5344CB8AC3E}">
        <p14:creationId xmlns:p14="http://schemas.microsoft.com/office/powerpoint/2010/main" val="181969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7" name="Rectangle 6156">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877C5-E067-4527-267D-553DE47E6CD3}"/>
              </a:ext>
            </a:extLst>
          </p:cNvPr>
          <p:cNvSpPr>
            <a:spLocks noGrp="1"/>
          </p:cNvSpPr>
          <p:nvPr>
            <p:ph type="title"/>
          </p:nvPr>
        </p:nvSpPr>
        <p:spPr>
          <a:xfrm>
            <a:off x="1021750" y="4278245"/>
            <a:ext cx="4913384" cy="1762969"/>
          </a:xfrm>
        </p:spPr>
        <p:txBody>
          <a:bodyPr>
            <a:normAutofit/>
          </a:bodyPr>
          <a:lstStyle/>
          <a:p>
            <a:r>
              <a:rPr lang="en-US"/>
              <a:t>Model Selection</a:t>
            </a:r>
          </a:p>
        </p:txBody>
      </p:sp>
      <p:pic>
        <p:nvPicPr>
          <p:cNvPr id="6147" name="Picture 3">
            <a:extLst>
              <a:ext uri="{FF2B5EF4-FFF2-40B4-BE49-F238E27FC236}">
                <a16:creationId xmlns:a16="http://schemas.microsoft.com/office/drawing/2014/main" id="{0D3E5590-4FE8-3E33-59A7-8687D55E38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6593" y="472221"/>
            <a:ext cx="5804346" cy="29892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AC787F-564D-AB0E-C45C-1171C17568BD}"/>
              </a:ext>
            </a:extLst>
          </p:cNvPr>
          <p:cNvPicPr>
            <a:picLocks noChangeAspect="1"/>
          </p:cNvPicPr>
          <p:nvPr/>
        </p:nvPicPr>
        <p:blipFill>
          <a:blip r:embed="rId3"/>
          <a:stretch>
            <a:fillRect/>
          </a:stretch>
        </p:blipFill>
        <p:spPr>
          <a:xfrm>
            <a:off x="277401" y="472221"/>
            <a:ext cx="5251791" cy="3099114"/>
          </a:xfrm>
          <a:prstGeom prst="rect">
            <a:avLst/>
          </a:prstGeom>
        </p:spPr>
      </p:pic>
      <p:sp>
        <p:nvSpPr>
          <p:cNvPr id="6158" name="Freeform: Shape 6157">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3" name="Content Placeholder 2">
            <a:extLst>
              <a:ext uri="{FF2B5EF4-FFF2-40B4-BE49-F238E27FC236}">
                <a16:creationId xmlns:a16="http://schemas.microsoft.com/office/drawing/2014/main" id="{B2F2345B-5861-EB8B-9311-FCD8D56AC834}"/>
              </a:ext>
            </a:extLst>
          </p:cNvPr>
          <p:cNvSpPr>
            <a:spLocks noGrp="1"/>
          </p:cNvSpPr>
          <p:nvPr>
            <p:ph idx="1"/>
          </p:nvPr>
        </p:nvSpPr>
        <p:spPr>
          <a:xfrm>
            <a:off x="6253810" y="4278246"/>
            <a:ext cx="4718989" cy="1841856"/>
          </a:xfrm>
        </p:spPr>
        <p:txBody>
          <a:bodyPr>
            <a:normAutofit/>
          </a:bodyPr>
          <a:lstStyle/>
          <a:p>
            <a:r>
              <a:rPr lang="en-US" sz="1600" dirty="0">
                <a:solidFill>
                  <a:srgbClr val="000000"/>
                </a:solidFill>
                <a:latin typeface="Helvetica Neue"/>
              </a:rPr>
              <a:t>Comparison of baseline models</a:t>
            </a:r>
          </a:p>
          <a:p>
            <a:r>
              <a:rPr lang="en-US" sz="1600" b="0" i="0" dirty="0">
                <a:solidFill>
                  <a:srgbClr val="000000"/>
                </a:solidFill>
                <a:effectLst/>
                <a:latin typeface="Helvetica Neue"/>
              </a:rPr>
              <a:t>Logistic Regression and Support Vector Classifier (SVC) have outperformed the other five models for the selected dataset</a:t>
            </a:r>
            <a:endParaRPr lang="en-US" sz="1800" b="1" i="0" dirty="0">
              <a:effectLst/>
              <a:latin typeface="Helvetica Neue"/>
            </a:endParaRPr>
          </a:p>
          <a:p>
            <a:endParaRPr lang="en-US" sz="1800" dirty="0"/>
          </a:p>
        </p:txBody>
      </p:sp>
      <p:sp>
        <p:nvSpPr>
          <p:cNvPr id="6156" name="Freeform: Shape 6155">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86826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36DA-4BFF-169E-9CE7-AD81B9FD73CA}"/>
              </a:ext>
            </a:extLst>
          </p:cNvPr>
          <p:cNvSpPr>
            <a:spLocks noGrp="1"/>
          </p:cNvSpPr>
          <p:nvPr>
            <p:ph type="title"/>
          </p:nvPr>
        </p:nvSpPr>
        <p:spPr/>
        <p:txBody>
          <a:bodyPr/>
          <a:lstStyle/>
          <a:p>
            <a:r>
              <a:rPr lang="en-US" cap="all" dirty="0"/>
              <a:t>Fine Tuning models</a:t>
            </a:r>
            <a:endParaRPr lang="en-US" dirty="0"/>
          </a:p>
        </p:txBody>
      </p:sp>
      <p:sp>
        <p:nvSpPr>
          <p:cNvPr id="3" name="Content Placeholder 2">
            <a:extLst>
              <a:ext uri="{FF2B5EF4-FFF2-40B4-BE49-F238E27FC236}">
                <a16:creationId xmlns:a16="http://schemas.microsoft.com/office/drawing/2014/main" id="{4BAF72C6-D5AE-F524-3A50-26B57A5F68CE}"/>
              </a:ext>
            </a:extLst>
          </p:cNvPr>
          <p:cNvSpPr>
            <a:spLocks noGrp="1"/>
          </p:cNvSpPr>
          <p:nvPr>
            <p:ph idx="1"/>
          </p:nvPr>
        </p:nvSpPr>
        <p:spPr>
          <a:xfrm>
            <a:off x="1371600" y="2380890"/>
            <a:ext cx="3683479" cy="3486509"/>
          </a:xfrm>
        </p:spPr>
        <p:txBody>
          <a:bodyPr>
            <a:normAutofit lnSpcReduction="10000"/>
          </a:bodyPr>
          <a:lstStyle/>
          <a:p>
            <a:pPr>
              <a:spcBef>
                <a:spcPts val="0"/>
              </a:spcBef>
              <a:spcAft>
                <a:spcPts val="600"/>
              </a:spcAft>
            </a:pPr>
            <a:r>
              <a:rPr lang="en-US" dirty="0"/>
              <a:t>Finding optimal number of K neighbors for KNN Model(20)</a:t>
            </a:r>
          </a:p>
          <a:p>
            <a:pPr>
              <a:spcBef>
                <a:spcPts val="0"/>
              </a:spcBef>
              <a:spcAft>
                <a:spcPts val="600"/>
              </a:spcAft>
            </a:pPr>
            <a:endParaRPr lang="en-US" dirty="0"/>
          </a:p>
          <a:p>
            <a:pPr>
              <a:spcBef>
                <a:spcPts val="0"/>
              </a:spcBef>
              <a:spcAft>
                <a:spcPts val="600"/>
              </a:spcAft>
            </a:pPr>
            <a:r>
              <a:rPr lang="en-US" dirty="0"/>
              <a:t>Finding optimal number of estimator for Random Forest Model (82)</a:t>
            </a:r>
          </a:p>
          <a:p>
            <a:pPr marL="0" indent="0">
              <a:spcBef>
                <a:spcPts val="0"/>
              </a:spcBef>
              <a:spcAft>
                <a:spcPts val="600"/>
              </a:spcAft>
              <a:buNone/>
            </a:pPr>
            <a:endParaRPr lang="en-US" dirty="0"/>
          </a:p>
          <a:p>
            <a:pPr>
              <a:spcBef>
                <a:spcPts val="0"/>
              </a:spcBef>
              <a:spcAft>
                <a:spcPts val="600"/>
              </a:spcAft>
            </a:pPr>
            <a:r>
              <a:rPr lang="en-US" dirty="0"/>
              <a:t>Still logistic regression emerges as the optimal model for the given dataset</a:t>
            </a:r>
          </a:p>
          <a:p>
            <a:pPr>
              <a:spcBef>
                <a:spcPts val="0"/>
              </a:spcBef>
              <a:spcAft>
                <a:spcPts val="600"/>
              </a:spcAft>
            </a:pPr>
            <a:endParaRPr lang="en-US" dirty="0"/>
          </a:p>
          <a:p>
            <a:pPr marL="0" indent="0">
              <a:spcBef>
                <a:spcPts val="0"/>
              </a:spcBef>
              <a:spcAft>
                <a:spcPts val="600"/>
              </a:spcAft>
              <a:buNone/>
            </a:pPr>
            <a:endParaRPr lang="en-US" dirty="0"/>
          </a:p>
          <a:p>
            <a:endParaRPr lang="en-US" dirty="0"/>
          </a:p>
        </p:txBody>
      </p:sp>
      <p:pic>
        <p:nvPicPr>
          <p:cNvPr id="4" name="Picture 6">
            <a:extLst>
              <a:ext uri="{FF2B5EF4-FFF2-40B4-BE49-F238E27FC236}">
                <a16:creationId xmlns:a16="http://schemas.microsoft.com/office/drawing/2014/main" id="{E0479A0D-79D8-54CA-1308-EA3F3B66AB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1" r="1" b="1"/>
          <a:stretch/>
        </p:blipFill>
        <p:spPr bwMode="auto">
          <a:xfrm>
            <a:off x="7136923" y="447862"/>
            <a:ext cx="4586375" cy="2403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1AF50E-8CAE-A0CE-4BA7-2558EF7FB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3" r="2" b="2"/>
          <a:stretch/>
        </p:blipFill>
        <p:spPr bwMode="auto">
          <a:xfrm>
            <a:off x="7106010" y="2808736"/>
            <a:ext cx="4648200" cy="24379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D7570B-B26D-E222-B41A-C38D1B629785}"/>
              </a:ext>
            </a:extLst>
          </p:cNvPr>
          <p:cNvPicPr>
            <a:picLocks noChangeAspect="1"/>
          </p:cNvPicPr>
          <p:nvPr/>
        </p:nvPicPr>
        <p:blipFill>
          <a:blip r:embed="rId4"/>
          <a:stretch>
            <a:fillRect/>
          </a:stretch>
        </p:blipFill>
        <p:spPr>
          <a:xfrm>
            <a:off x="5762149" y="5212024"/>
            <a:ext cx="5992061" cy="1581371"/>
          </a:xfrm>
          <a:prstGeom prst="rect">
            <a:avLst/>
          </a:prstGeom>
        </p:spPr>
      </p:pic>
    </p:spTree>
    <p:extLst>
      <p:ext uri="{BB962C8B-B14F-4D97-AF65-F5344CB8AC3E}">
        <p14:creationId xmlns:p14="http://schemas.microsoft.com/office/powerpoint/2010/main" val="111885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210" name="Group 820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2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82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8214" name="Rectangle 82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F3DB43-B555-0556-5CDF-C2CBD818F90F}"/>
              </a:ext>
            </a:extLst>
          </p:cNvPr>
          <p:cNvPicPr>
            <a:picLocks noChangeAspect="1"/>
          </p:cNvPicPr>
          <p:nvPr/>
        </p:nvPicPr>
        <p:blipFill>
          <a:blip r:embed="rId2"/>
          <a:stretch>
            <a:fillRect/>
          </a:stretch>
        </p:blipFill>
        <p:spPr>
          <a:xfrm>
            <a:off x="634275" y="1289882"/>
            <a:ext cx="6900380" cy="4278235"/>
          </a:xfrm>
          <a:prstGeom prst="rect">
            <a:avLst/>
          </a:prstGeom>
        </p:spPr>
      </p:pic>
      <p:sp>
        <p:nvSpPr>
          <p:cNvPr id="82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64ED139B-1711-D79B-F985-A31DD6FAE692}"/>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3000" cap="all" dirty="0"/>
              <a:t>Train Logistic Regression(Our Best Model)</a:t>
            </a:r>
          </a:p>
        </p:txBody>
      </p:sp>
    </p:spTree>
    <p:extLst>
      <p:ext uri="{BB962C8B-B14F-4D97-AF65-F5344CB8AC3E}">
        <p14:creationId xmlns:p14="http://schemas.microsoft.com/office/powerpoint/2010/main" val="9572918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B78B3-3A1A-310A-5503-CBE87D5B7A5D}"/>
              </a:ext>
            </a:extLst>
          </p:cNvPr>
          <p:cNvSpPr>
            <a:spLocks noGrp="1"/>
          </p:cNvSpPr>
          <p:nvPr>
            <p:ph type="title"/>
          </p:nvPr>
        </p:nvSpPr>
        <p:spPr>
          <a:xfrm>
            <a:off x="1021750" y="4278245"/>
            <a:ext cx="4913384" cy="1762969"/>
          </a:xfrm>
        </p:spPr>
        <p:txBody>
          <a:bodyPr>
            <a:normAutofit/>
          </a:bodyPr>
          <a:lstStyle/>
          <a:p>
            <a:r>
              <a:rPr lang="en-US" cap="all" dirty="0"/>
              <a:t>Evaluating Final model</a:t>
            </a:r>
            <a:endParaRPr lang="en-US" dirty="0"/>
          </a:p>
        </p:txBody>
      </p:sp>
      <p:pic>
        <p:nvPicPr>
          <p:cNvPr id="8196" name="Picture 4" descr="A graph showing a logistic positive rate&#10;&#10;Description automatically generated">
            <a:extLst>
              <a:ext uri="{FF2B5EF4-FFF2-40B4-BE49-F238E27FC236}">
                <a16:creationId xmlns:a16="http://schemas.microsoft.com/office/drawing/2014/main" id="{784934C2-BA36-49EB-DE1F-4AAFAEF953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697441"/>
            <a:ext cx="5291668" cy="280458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 screenshot of a computer&#10;&#10;Description automatically generated">
            <a:extLst>
              <a:ext uri="{FF2B5EF4-FFF2-40B4-BE49-F238E27FC236}">
                <a16:creationId xmlns:a16="http://schemas.microsoft.com/office/drawing/2014/main" id="{83DB1113-155E-C1F4-277F-52595C11FE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7344" y="643467"/>
            <a:ext cx="3810709" cy="2912533"/>
          </a:xfrm>
          <a:prstGeom prst="rect">
            <a:avLst/>
          </a:prstGeom>
          <a:noFill/>
          <a:extLst>
            <a:ext uri="{909E8E84-426E-40DD-AFC4-6F175D3DCCD1}">
              <a14:hiddenFill xmlns:a14="http://schemas.microsoft.com/office/drawing/2010/main">
                <a:solidFill>
                  <a:srgbClr val="FFFFFF"/>
                </a:solidFill>
              </a14:hiddenFill>
            </a:ext>
          </a:extLst>
        </p:spPr>
      </p:pic>
      <p:sp>
        <p:nvSpPr>
          <p:cNvPr id="8203" name="Freeform: Shape 820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8205" name="Freeform: Shape 820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212522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3F378-18E4-B3A4-9138-61CD61AB55AB}"/>
              </a:ext>
            </a:extLst>
          </p:cNvPr>
          <p:cNvSpPr>
            <a:spLocks noGrp="1"/>
          </p:cNvSpPr>
          <p:nvPr>
            <p:ph type="title"/>
          </p:nvPr>
        </p:nvSpPr>
        <p:spPr>
          <a:xfrm>
            <a:off x="784743" y="685800"/>
            <a:ext cx="5793475" cy="1485900"/>
          </a:xfrm>
        </p:spPr>
        <p:txBody>
          <a:bodyPr>
            <a:normAutofit/>
          </a:bodyPr>
          <a:lstStyle/>
          <a:p>
            <a:r>
              <a:rPr lang="en-US" dirty="0"/>
              <a:t>Feature Importance</a:t>
            </a:r>
          </a:p>
        </p:txBody>
      </p:sp>
      <p:sp>
        <p:nvSpPr>
          <p:cNvPr id="3" name="Content Placeholder 2">
            <a:extLst>
              <a:ext uri="{FF2B5EF4-FFF2-40B4-BE49-F238E27FC236}">
                <a16:creationId xmlns:a16="http://schemas.microsoft.com/office/drawing/2014/main" id="{DE7F8DD1-5F1F-23A5-C801-476DDB1751F9}"/>
              </a:ext>
            </a:extLst>
          </p:cNvPr>
          <p:cNvSpPr>
            <a:spLocks noGrp="1"/>
          </p:cNvSpPr>
          <p:nvPr>
            <p:ph idx="1"/>
          </p:nvPr>
        </p:nvSpPr>
        <p:spPr>
          <a:xfrm>
            <a:off x="784743" y="2286000"/>
            <a:ext cx="5793475" cy="3581400"/>
          </a:xfrm>
        </p:spPr>
        <p:txBody>
          <a:bodyPr>
            <a:normAutofit/>
          </a:bodyPr>
          <a:lstStyle/>
          <a:p>
            <a:r>
              <a:rPr lang="en-US" dirty="0"/>
              <a:t>The logistic regression model predicts a positive correlation between the risk rate and variables such as </a:t>
            </a:r>
            <a:r>
              <a:rPr lang="en-US" dirty="0" err="1"/>
              <a:t>TotalCharges</a:t>
            </a:r>
            <a:r>
              <a:rPr lang="en-US" dirty="0"/>
              <a:t>, subscription type month-to-month, electronic checks as the payment method, and the absence of tech support. </a:t>
            </a:r>
          </a:p>
          <a:p>
            <a:endParaRPr lang="en-US" dirty="0"/>
          </a:p>
          <a:p>
            <a:r>
              <a:rPr lang="en-US" dirty="0"/>
              <a:t>Conversely, the model predicts a negative correlation with the risk rate for customers with longer durations, subscription types of two years or one year, and those using online banking or courier checks as modes of payment.</a:t>
            </a:r>
          </a:p>
        </p:txBody>
      </p:sp>
      <p:sp>
        <p:nvSpPr>
          <p:cNvPr id="14" name="Rectangle 13">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6E783442-1F6D-66C5-C323-155EFAA2BFE3}"/>
              </a:ext>
            </a:extLst>
          </p:cNvPr>
          <p:cNvPicPr>
            <a:picLocks noChangeAspect="1"/>
          </p:cNvPicPr>
          <p:nvPr/>
        </p:nvPicPr>
        <p:blipFill>
          <a:blip r:embed="rId2"/>
          <a:stretch>
            <a:fillRect/>
          </a:stretch>
        </p:blipFill>
        <p:spPr>
          <a:xfrm>
            <a:off x="8037090" y="648102"/>
            <a:ext cx="3730079" cy="2695830"/>
          </a:xfrm>
          <a:prstGeom prst="rect">
            <a:avLst/>
          </a:prstGeom>
          <a:ln>
            <a:noFill/>
          </a:ln>
          <a:effectLst/>
        </p:spPr>
      </p:pic>
      <p:pic>
        <p:nvPicPr>
          <p:cNvPr id="7" name="Picture 6">
            <a:extLst>
              <a:ext uri="{FF2B5EF4-FFF2-40B4-BE49-F238E27FC236}">
                <a16:creationId xmlns:a16="http://schemas.microsoft.com/office/drawing/2014/main" id="{790736BE-A3B1-6104-59D3-01CD3615BE2C}"/>
              </a:ext>
            </a:extLst>
          </p:cNvPr>
          <p:cNvPicPr>
            <a:picLocks noChangeAspect="1"/>
          </p:cNvPicPr>
          <p:nvPr/>
        </p:nvPicPr>
        <p:blipFill>
          <a:blip r:embed="rId3"/>
          <a:stretch>
            <a:fillRect/>
          </a:stretch>
        </p:blipFill>
        <p:spPr>
          <a:xfrm>
            <a:off x="8037090" y="3553925"/>
            <a:ext cx="3730079" cy="2616118"/>
          </a:xfrm>
          <a:prstGeom prst="rect">
            <a:avLst/>
          </a:prstGeom>
          <a:ln>
            <a:noFill/>
          </a:ln>
          <a:effectLst/>
        </p:spPr>
      </p:pic>
    </p:spTree>
    <p:extLst>
      <p:ext uri="{BB962C8B-B14F-4D97-AF65-F5344CB8AC3E}">
        <p14:creationId xmlns:p14="http://schemas.microsoft.com/office/powerpoint/2010/main" val="253916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BCEC-8E2A-C90C-B46C-49FACB047911}"/>
              </a:ext>
            </a:extLst>
          </p:cNvPr>
          <p:cNvSpPr>
            <a:spLocks noGrp="1"/>
          </p:cNvSpPr>
          <p:nvPr>
            <p:ph type="title"/>
          </p:nvPr>
        </p:nvSpPr>
        <p:spPr>
          <a:xfrm>
            <a:off x="1371600" y="685800"/>
            <a:ext cx="3282695" cy="1485900"/>
          </a:xfrm>
        </p:spPr>
        <p:txBody>
          <a:bodyPr>
            <a:normAutofit/>
          </a:bodyPr>
          <a:lstStyle/>
          <a:p>
            <a:r>
              <a:rPr lang="en-US" dirty="0"/>
              <a:t>Prediction</a:t>
            </a:r>
          </a:p>
        </p:txBody>
      </p:sp>
      <p:sp>
        <p:nvSpPr>
          <p:cNvPr id="3" name="Content Placeholder 2">
            <a:extLst>
              <a:ext uri="{FF2B5EF4-FFF2-40B4-BE49-F238E27FC236}">
                <a16:creationId xmlns:a16="http://schemas.microsoft.com/office/drawing/2014/main" id="{5D9EA03C-1B10-FD09-AA35-9B2C7BA1B2FF}"/>
              </a:ext>
            </a:extLst>
          </p:cNvPr>
          <p:cNvSpPr>
            <a:spLocks noGrp="1"/>
          </p:cNvSpPr>
          <p:nvPr>
            <p:ph idx="1"/>
          </p:nvPr>
        </p:nvSpPr>
        <p:spPr>
          <a:xfrm>
            <a:off x="1371600" y="2286000"/>
            <a:ext cx="3282694" cy="3581400"/>
          </a:xfrm>
        </p:spPr>
        <p:txBody>
          <a:bodyPr>
            <a:normAutofit/>
          </a:bodyPr>
          <a:lstStyle/>
          <a:p>
            <a:r>
              <a:rPr lang="en-US" sz="1700" b="0" i="0" dirty="0">
                <a:effectLst/>
                <a:latin typeface="Söhne"/>
              </a:rPr>
              <a:t>Propensity scores add depth to predictive models, offering a percentage-based probability for each ‘CID' rather than a binary outcome (0 or 1).</a:t>
            </a:r>
          </a:p>
          <a:p>
            <a:r>
              <a:rPr lang="en-US" sz="1700" b="0" i="0" dirty="0">
                <a:effectLst/>
                <a:latin typeface="Söhne"/>
              </a:rPr>
              <a:t>Propensity scores act as a strategic tool, enabling organizations to mitigate risks by assessing the likelihood of individual responses in situations characterized by unpredictability.</a:t>
            </a:r>
            <a:endParaRPr lang="en-US" sz="1700" dirty="0"/>
          </a:p>
        </p:txBody>
      </p:sp>
      <p:pic>
        <p:nvPicPr>
          <p:cNvPr id="5" name="Picture 4">
            <a:extLst>
              <a:ext uri="{FF2B5EF4-FFF2-40B4-BE49-F238E27FC236}">
                <a16:creationId xmlns:a16="http://schemas.microsoft.com/office/drawing/2014/main" id="{F505B734-91B2-88A2-3DFF-491E4541F76B}"/>
              </a:ext>
            </a:extLst>
          </p:cNvPr>
          <p:cNvPicPr>
            <a:picLocks noChangeAspect="1"/>
          </p:cNvPicPr>
          <p:nvPr/>
        </p:nvPicPr>
        <p:blipFill>
          <a:blip r:embed="rId2"/>
          <a:stretch>
            <a:fillRect/>
          </a:stretch>
        </p:blipFill>
        <p:spPr>
          <a:xfrm>
            <a:off x="5031467" y="1448233"/>
            <a:ext cx="6517065" cy="3641493"/>
          </a:xfrm>
          <a:prstGeom prst="rect">
            <a:avLst/>
          </a:prstGeom>
        </p:spPr>
      </p:pic>
    </p:spTree>
    <p:extLst>
      <p:ext uri="{BB962C8B-B14F-4D97-AF65-F5344CB8AC3E}">
        <p14:creationId xmlns:p14="http://schemas.microsoft.com/office/powerpoint/2010/main" val="265997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94994-32EE-6DC8-7855-31B901F75A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40B985-5082-614D-CFB5-C2AEA0A642F9}"/>
              </a:ext>
            </a:extLst>
          </p:cNvPr>
          <p:cNvSpPr>
            <a:spLocks noGrp="1"/>
          </p:cNvSpPr>
          <p:nvPr>
            <p:ph idx="1"/>
          </p:nvPr>
        </p:nvSpPr>
        <p:spPr>
          <a:xfrm>
            <a:off x="1371600" y="2078966"/>
            <a:ext cx="9601200" cy="4321833"/>
          </a:xfrm>
        </p:spPr>
        <p:txBody>
          <a:bodyPr>
            <a:normAutofit fontScale="85000" lnSpcReduction="20000"/>
          </a:bodyPr>
          <a:lstStyle/>
          <a:p>
            <a:pPr marL="0" marR="0">
              <a:lnSpc>
                <a:spcPct val="107000"/>
              </a:lnSpc>
              <a:spcBef>
                <a:spcPts val="0"/>
              </a:spcBef>
              <a:spcAft>
                <a:spcPts val="800"/>
              </a:spcAft>
            </a:pPr>
            <a:r>
              <a:rPr lang="en-US" sz="2400" b="1" dirty="0">
                <a:latin typeface="Söhne"/>
              </a:rPr>
              <a:t>Data Quality Matters: </a:t>
            </a:r>
            <a:r>
              <a:rPr lang="en-US" sz="2400" dirty="0">
                <a:latin typeface="Söhne"/>
              </a:rPr>
              <a:t>Emphasize the significance of data preprocessing in building a robust predictive model and the critical role of understanding and reshaping variables.</a:t>
            </a:r>
          </a:p>
          <a:p>
            <a:pPr marL="0" marR="0">
              <a:lnSpc>
                <a:spcPct val="107000"/>
              </a:lnSpc>
              <a:spcBef>
                <a:spcPts val="0"/>
              </a:spcBef>
              <a:spcAft>
                <a:spcPts val="800"/>
              </a:spcAft>
            </a:pPr>
            <a:r>
              <a:rPr lang="en-US" sz="2400" b="1" dirty="0">
                <a:latin typeface="Söhne"/>
              </a:rPr>
              <a:t>Class Imbalance Awareness: </a:t>
            </a:r>
            <a:r>
              <a:rPr lang="en-US" sz="2400" dirty="0">
                <a:latin typeface="Söhne"/>
              </a:rPr>
              <a:t>Highlight the identification of class imbalance issues and the importance of addressing them during model evaluation.</a:t>
            </a:r>
          </a:p>
          <a:p>
            <a:pPr marL="0" marR="0">
              <a:lnSpc>
                <a:spcPct val="107000"/>
              </a:lnSpc>
              <a:spcBef>
                <a:spcPts val="0"/>
              </a:spcBef>
              <a:spcAft>
                <a:spcPts val="800"/>
              </a:spcAft>
            </a:pPr>
            <a:r>
              <a:rPr lang="en-US" sz="2400" b="1" dirty="0">
                <a:latin typeface="Söhne"/>
              </a:rPr>
              <a:t>Exploring Patterns with EDA: </a:t>
            </a:r>
            <a:r>
              <a:rPr lang="en-US" sz="2400" dirty="0">
                <a:latin typeface="Söhne"/>
              </a:rPr>
              <a:t>Shared key insights from the exploratory data analysis</a:t>
            </a:r>
          </a:p>
          <a:p>
            <a:pPr marL="0" marR="0">
              <a:lnSpc>
                <a:spcPct val="107000"/>
              </a:lnSpc>
              <a:spcBef>
                <a:spcPts val="0"/>
              </a:spcBef>
              <a:spcAft>
                <a:spcPts val="800"/>
              </a:spcAft>
            </a:pPr>
            <a:r>
              <a:rPr lang="en-US" sz="2400" b="1" dirty="0">
                <a:latin typeface="Söhne"/>
              </a:rPr>
              <a:t>Logistic Regression Triumph: </a:t>
            </a:r>
            <a:r>
              <a:rPr lang="en-US" sz="2400" dirty="0">
                <a:latin typeface="Söhne"/>
              </a:rPr>
              <a:t>Acknowledge Logistic Regression as the optimal model choice, showcasing superior performance in terms ROC AUC score. </a:t>
            </a:r>
          </a:p>
          <a:p>
            <a:pPr marL="0" marR="0">
              <a:lnSpc>
                <a:spcPct val="107000"/>
              </a:lnSpc>
              <a:spcBef>
                <a:spcPts val="0"/>
              </a:spcBef>
              <a:spcAft>
                <a:spcPts val="800"/>
              </a:spcAft>
            </a:pPr>
            <a:r>
              <a:rPr lang="en-US" sz="2400" b="1" dirty="0">
                <a:latin typeface="Söhne"/>
              </a:rPr>
              <a:t>Robust Model Evaluation: </a:t>
            </a:r>
            <a:r>
              <a:rPr lang="en-US" sz="2400" dirty="0">
                <a:latin typeface="Söhne"/>
              </a:rPr>
              <a:t>Discuss the effectiveness of k-fold Cross-Validation in mitigating variance issues and ensuring reliable model performance.</a:t>
            </a:r>
          </a:p>
          <a:p>
            <a:pPr marL="0" marR="0">
              <a:lnSpc>
                <a:spcPct val="107000"/>
              </a:lnSpc>
              <a:spcBef>
                <a:spcPts val="0"/>
              </a:spcBef>
              <a:spcAft>
                <a:spcPts val="800"/>
              </a:spcAft>
            </a:pPr>
            <a:r>
              <a:rPr lang="en-US" sz="2400" b="1" dirty="0">
                <a:latin typeface="Söhne"/>
              </a:rPr>
              <a:t>Insights from Feature Importance</a:t>
            </a:r>
            <a:r>
              <a:rPr lang="en-US" sz="2400" dirty="0">
                <a:latin typeface="Söhne"/>
              </a:rPr>
              <a:t>: Showcase key indicators of customers at risk revealed through feature importance analysis, guiding future business strategies.</a:t>
            </a:r>
          </a:p>
          <a:p>
            <a:pPr marL="0" marR="0">
              <a:lnSpc>
                <a:spcPct val="107000"/>
              </a:lnSpc>
              <a:spcBef>
                <a:spcPts val="0"/>
              </a:spcBef>
              <a:spcAft>
                <a:spcPts val="800"/>
              </a:spcAft>
            </a:pPr>
            <a:r>
              <a:rPr lang="en-US" sz="2400" b="1" dirty="0">
                <a:latin typeface="Söhne"/>
              </a:rPr>
              <a:t>Continuous Improvement</a:t>
            </a:r>
            <a:r>
              <a:rPr lang="en-US" sz="2400" dirty="0">
                <a:latin typeface="Söhne"/>
              </a:rPr>
              <a:t>: Emphasize the iterative nature of the modeling process, encouraging ongoing refinement and adaptation to evolving business dynamics.</a:t>
            </a:r>
          </a:p>
          <a:p>
            <a:pPr marL="457200" marR="0" lvl="1" indent="0">
              <a:lnSpc>
                <a:spcPct val="107000"/>
              </a:lnSpc>
              <a:spcBef>
                <a:spcPts val="0"/>
              </a:spcBef>
              <a:spcAft>
                <a:spcPts val="0"/>
              </a:spcAft>
              <a:buSzPts val="1000"/>
              <a:buNone/>
              <a:tabLst>
                <a:tab pos="914400" algn="l"/>
              </a:tabLst>
            </a:pPr>
            <a:endParaRPr lang="en-US" sz="2000" i="0" dirty="0">
              <a:latin typeface="Söhne"/>
            </a:endParaRPr>
          </a:p>
          <a:p>
            <a:endParaRPr lang="en-US" sz="2000" dirty="0">
              <a:latin typeface="Söhne"/>
            </a:endParaRPr>
          </a:p>
          <a:p>
            <a:endParaRPr lang="en-US" dirty="0"/>
          </a:p>
        </p:txBody>
      </p:sp>
    </p:spTree>
    <p:extLst>
      <p:ext uri="{BB962C8B-B14F-4D97-AF65-F5344CB8AC3E}">
        <p14:creationId xmlns:p14="http://schemas.microsoft.com/office/powerpoint/2010/main" val="59596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47" name="Group 1024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24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24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0251" name="Rectangle 10250">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8BD30-2A9F-CAF1-B14E-36904A9C50C4}"/>
              </a:ext>
            </a:extLst>
          </p:cNvPr>
          <p:cNvSpPr>
            <a:spLocks noGrp="1"/>
          </p:cNvSpPr>
          <p:nvPr>
            <p:ph type="title"/>
          </p:nvPr>
        </p:nvSpPr>
        <p:spPr>
          <a:xfrm>
            <a:off x="659230" y="1013722"/>
            <a:ext cx="10869750" cy="1237298"/>
          </a:xfrm>
        </p:spPr>
        <p:txBody>
          <a:bodyPr vert="horz" lIns="91440" tIns="45720" rIns="91440" bIns="45720" rtlCol="0" anchor="b">
            <a:normAutofit/>
          </a:bodyPr>
          <a:lstStyle/>
          <a:p>
            <a:pPr algn="ctr"/>
            <a:r>
              <a:rPr lang="en-US" sz="6600" cap="all"/>
              <a:t>Question?</a:t>
            </a:r>
          </a:p>
        </p:txBody>
      </p:sp>
      <p:sp>
        <p:nvSpPr>
          <p:cNvPr id="10253"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154184" y="2884231"/>
            <a:ext cx="3005889" cy="4046220"/>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alpha val="90000"/>
            </a:schemeClr>
          </a:solidFill>
          <a:ln w="0">
            <a:noFill/>
            <a:prstDash val="solid"/>
            <a:round/>
            <a:headEnd/>
            <a:tailEnd/>
          </a:ln>
        </p:spPr>
        <p:txBody>
          <a:bodyPr/>
          <a:lstStyle/>
          <a:p>
            <a:endParaRPr lang="en-US" dirty="0"/>
          </a:p>
        </p:txBody>
      </p:sp>
      <p:pic>
        <p:nvPicPr>
          <p:cNvPr id="10242" name="Picture 2" descr="How To Ask Questions Effectively. When we have a question, our first… | by  Soundarya Balasubramani | Agile Insider | Medium">
            <a:extLst>
              <a:ext uri="{FF2B5EF4-FFF2-40B4-BE49-F238E27FC236}">
                <a16:creationId xmlns:a16="http://schemas.microsoft.com/office/drawing/2014/main" id="{ABE853EA-B0CB-7146-AC29-5FFCC0B0E0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96872" y="3056705"/>
            <a:ext cx="6860440" cy="2812781"/>
          </a:xfrm>
          <a:prstGeom prst="rect">
            <a:avLst/>
          </a:prstGeom>
          <a:noFill/>
          <a:extLst>
            <a:ext uri="{909E8E84-426E-40DD-AFC4-6F175D3DCCD1}">
              <a14:hiddenFill xmlns:a14="http://schemas.microsoft.com/office/drawing/2010/main">
                <a:solidFill>
                  <a:srgbClr val="FFFFFF"/>
                </a:solidFill>
              </a14:hiddenFill>
            </a:ext>
          </a:extLst>
        </p:spPr>
      </p:pic>
      <p:sp>
        <p:nvSpPr>
          <p:cNvPr id="10255" name="Freeform 6">
            <a:extLst>
              <a:ext uri="{FF2B5EF4-FFF2-40B4-BE49-F238E27FC236}">
                <a16:creationId xmlns:a16="http://schemas.microsoft.com/office/drawing/2014/main" id="{6283F864-E3D1-457B-865A-DDC32254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80808" y="1936677"/>
            <a:ext cx="3006491" cy="4046220"/>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alpha val="9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35224027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297" name="Rectangle 12296">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3" name="Rectangle 12302">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5" name="Rectangle 12304">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7" name="Rectangle 12306">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Thank You Images - Free Download on Freepik">
            <a:extLst>
              <a:ext uri="{FF2B5EF4-FFF2-40B4-BE49-F238E27FC236}">
                <a16:creationId xmlns:a16="http://schemas.microsoft.com/office/drawing/2014/main" id="{B2507728-A250-A13A-B064-A467B72FBA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65697" y="480515"/>
            <a:ext cx="8860604" cy="5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67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C314-AEA6-D8BA-46A1-BD37FDD4813C}"/>
              </a:ext>
            </a:extLst>
          </p:cNvPr>
          <p:cNvSpPr>
            <a:spLocks noGrp="1"/>
          </p:cNvSpPr>
          <p:nvPr>
            <p:ph type="title"/>
          </p:nvPr>
        </p:nvSpPr>
        <p:spPr>
          <a:xfrm>
            <a:off x="1371600" y="685800"/>
            <a:ext cx="3282695" cy="1485900"/>
          </a:xfrm>
        </p:spPr>
        <p:txBody>
          <a:bodyPr>
            <a:normAutofit/>
          </a:bodyPr>
          <a:lstStyle/>
          <a:p>
            <a:r>
              <a:rPr lang="en-US" b="1" i="0">
                <a:effectLst/>
                <a:latin typeface="Söhne"/>
              </a:rPr>
              <a:t>Introduction</a:t>
            </a:r>
            <a:endParaRPr lang="en-US" dirty="0"/>
          </a:p>
        </p:txBody>
      </p:sp>
      <p:sp>
        <p:nvSpPr>
          <p:cNvPr id="3" name="Content Placeholder 2">
            <a:extLst>
              <a:ext uri="{FF2B5EF4-FFF2-40B4-BE49-F238E27FC236}">
                <a16:creationId xmlns:a16="http://schemas.microsoft.com/office/drawing/2014/main" id="{5BB7B823-B945-99CF-1CF8-B09FAC8A2D5C}"/>
              </a:ext>
            </a:extLst>
          </p:cNvPr>
          <p:cNvSpPr>
            <a:spLocks noGrp="1"/>
          </p:cNvSpPr>
          <p:nvPr>
            <p:ph idx="1"/>
          </p:nvPr>
        </p:nvSpPr>
        <p:spPr>
          <a:xfrm>
            <a:off x="1371600" y="2286000"/>
            <a:ext cx="3282694" cy="3581400"/>
          </a:xfrm>
        </p:spPr>
        <p:txBody>
          <a:bodyPr>
            <a:normAutofit/>
          </a:bodyPr>
          <a:lstStyle/>
          <a:p>
            <a:pPr marL="0" indent="0">
              <a:buNone/>
            </a:pPr>
            <a:br>
              <a:rPr lang="en-US" b="0" i="0" dirty="0">
                <a:effectLst/>
                <a:latin typeface="Söhne"/>
              </a:rPr>
            </a:br>
            <a:r>
              <a:rPr lang="en-US" b="1" i="0" dirty="0">
                <a:effectLst/>
                <a:latin typeface="Söhne"/>
              </a:rPr>
              <a:t>Objective</a:t>
            </a:r>
            <a:r>
              <a:rPr lang="en-US" b="0" i="0" dirty="0">
                <a:effectLst/>
                <a:latin typeface="Söhne"/>
              </a:rPr>
              <a:t>: Building a Propensity Model for Predicting At-Risk Customers </a:t>
            </a:r>
            <a:r>
              <a:rPr lang="en-US" dirty="0">
                <a:latin typeface="Söhne"/>
              </a:rPr>
              <a:t>and unveiling Patterns and Strategies for Customer Retention</a:t>
            </a:r>
          </a:p>
        </p:txBody>
      </p:sp>
      <p:pic>
        <p:nvPicPr>
          <p:cNvPr id="1026" name="Picture 2" descr="Churn Prediction- Commercial use of Data Science - Analytics Vidhya">
            <a:extLst>
              <a:ext uri="{FF2B5EF4-FFF2-40B4-BE49-F238E27FC236}">
                <a16:creationId xmlns:a16="http://schemas.microsoft.com/office/drawing/2014/main" id="{DD7B1985-9F29-D204-6B15-B778C3885F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436055"/>
            <a:ext cx="6517065" cy="366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15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72" name="Group 207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7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07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076" name="Rectangle 207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E2E32-EAFB-84A5-3AC1-49FBCDDEC7FB}"/>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b="1" i="0" cap="all">
                <a:effectLst/>
              </a:rPr>
              <a:t>Exploratory Data Analysis (EDA):</a:t>
            </a:r>
            <a:endParaRPr lang="en-US" sz="4800" cap="all"/>
          </a:p>
        </p:txBody>
      </p:sp>
      <p:pic>
        <p:nvPicPr>
          <p:cNvPr id="2052" name="Picture 4">
            <a:extLst>
              <a:ext uri="{FF2B5EF4-FFF2-40B4-BE49-F238E27FC236}">
                <a16:creationId xmlns:a16="http://schemas.microsoft.com/office/drawing/2014/main" id="{6EE19FC6-294B-094A-C23D-0779B74809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35635" y="597491"/>
            <a:ext cx="3555130" cy="35551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E5C00A7-C850-716E-22FD-B11042B8DF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08585" y="994906"/>
            <a:ext cx="3561766" cy="25733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0BC69C5-0822-C47D-44CC-6A769DDE33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6935" y="879894"/>
            <a:ext cx="3561766" cy="2549106"/>
          </a:xfrm>
          <a:prstGeom prst="rect">
            <a:avLst/>
          </a:prstGeom>
          <a:noFill/>
          <a:extLst>
            <a:ext uri="{909E8E84-426E-40DD-AFC4-6F175D3DCCD1}">
              <a14:hiddenFill xmlns:a14="http://schemas.microsoft.com/office/drawing/2010/main">
                <a:solidFill>
                  <a:srgbClr val="FFFFFF"/>
                </a:solidFill>
              </a14:hiddenFill>
            </a:ext>
          </a:extLst>
        </p:spPr>
      </p:pic>
      <p:sp>
        <p:nvSpPr>
          <p:cNvPr id="2078" name="Freeform: Shape 207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2080" name="Freeform: Shape 207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244787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85" name="Group 3084">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86"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309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3096" name="Rectangle 309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99368C0E-5D29-44AA-7331-E0B97594C9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7219" y="1466191"/>
            <a:ext cx="2708946" cy="19628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F0347AA-C6AF-5FBE-2B8A-7D7F08BCFC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90613" y="3644978"/>
            <a:ext cx="7894668" cy="2664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0C7A4BC-8F08-1E2D-5409-2EC8B70D0A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7947" y="1526301"/>
            <a:ext cx="2715582" cy="1803780"/>
          </a:xfrm>
          <a:prstGeom prst="rect">
            <a:avLst/>
          </a:prstGeom>
          <a:noFill/>
          <a:extLst>
            <a:ext uri="{909E8E84-426E-40DD-AFC4-6F175D3DCCD1}">
              <a14:hiddenFill xmlns:a14="http://schemas.microsoft.com/office/drawing/2010/main">
                <a:solidFill>
                  <a:srgbClr val="FFFFFF"/>
                </a:solidFill>
              </a14:hiddenFill>
            </a:ext>
          </a:extLst>
        </p:spPr>
      </p:pic>
      <p:sp>
        <p:nvSpPr>
          <p:cNvPr id="3097" name="Freeform: Shape 3096">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3098" name="Freeform: Shape 309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
        <p:nvSpPr>
          <p:cNvPr id="5" name="Title 4">
            <a:extLst>
              <a:ext uri="{FF2B5EF4-FFF2-40B4-BE49-F238E27FC236}">
                <a16:creationId xmlns:a16="http://schemas.microsoft.com/office/drawing/2014/main" id="{E0434524-5BD9-ECE1-9F8C-0C9762D1EEEA}"/>
              </a:ext>
            </a:extLst>
          </p:cNvPr>
          <p:cNvSpPr>
            <a:spLocks noGrp="1"/>
          </p:cNvSpPr>
          <p:nvPr>
            <p:ph type="title"/>
          </p:nvPr>
        </p:nvSpPr>
        <p:spPr/>
        <p:txBody>
          <a:bodyPr/>
          <a:lstStyle/>
          <a:p>
            <a:r>
              <a:rPr lang="en-US" dirty="0"/>
              <a:t>EDA Cont.</a:t>
            </a:r>
          </a:p>
        </p:txBody>
      </p:sp>
    </p:spTree>
    <p:extLst>
      <p:ext uri="{BB962C8B-B14F-4D97-AF65-F5344CB8AC3E}">
        <p14:creationId xmlns:p14="http://schemas.microsoft.com/office/powerpoint/2010/main" val="280810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3C0D0-3350-1C4F-563E-AC8F2994CDDB}"/>
              </a:ext>
            </a:extLst>
          </p:cNvPr>
          <p:cNvSpPr>
            <a:spLocks noGrp="1"/>
          </p:cNvSpPr>
          <p:nvPr>
            <p:ph idx="1"/>
          </p:nvPr>
        </p:nvSpPr>
        <p:spPr>
          <a:xfrm>
            <a:off x="1343890" y="1353127"/>
            <a:ext cx="3282694" cy="3581400"/>
          </a:xfrm>
        </p:spPr>
        <p:txBody>
          <a:bodyPr>
            <a:normAutofit/>
          </a:bodyPr>
          <a:lstStyle/>
          <a:p>
            <a:pPr marL="0" indent="0">
              <a:buNone/>
            </a:pPr>
            <a:r>
              <a:rPr lang="en-US" dirty="0"/>
              <a:t>Bar plot of different services used by customers and relation between total charge and duration</a:t>
            </a:r>
          </a:p>
        </p:txBody>
      </p:sp>
      <p:pic>
        <p:nvPicPr>
          <p:cNvPr id="4098" name="Picture 2">
            <a:extLst>
              <a:ext uri="{FF2B5EF4-FFF2-40B4-BE49-F238E27FC236}">
                <a16:creationId xmlns:a16="http://schemas.microsoft.com/office/drawing/2014/main" id="{E9E139A4-D47F-835D-3B49-6A92CD3B29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9130" y="318793"/>
            <a:ext cx="6188364" cy="64046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89FFB99-F154-CA62-B8C0-BB4B23A33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937" y="3592915"/>
            <a:ext cx="3807081" cy="253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59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53" name="Group 515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155"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5156"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5157" name="Rectangle 5156">
            <a:extLst>
              <a:ext uri="{FF2B5EF4-FFF2-40B4-BE49-F238E27FC236}">
                <a16:creationId xmlns:a16="http://schemas.microsoft.com/office/drawing/2014/main" id="{78511CAE-6AAD-4026-90B0-6917258C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967C0-B4CA-3F09-10D6-9FB113C18EC0}"/>
              </a:ext>
            </a:extLst>
          </p:cNvPr>
          <p:cNvSpPr>
            <a:spLocks noGrp="1"/>
          </p:cNvSpPr>
          <p:nvPr>
            <p:ph type="title"/>
          </p:nvPr>
        </p:nvSpPr>
        <p:spPr>
          <a:xfrm>
            <a:off x="8154186" y="634028"/>
            <a:ext cx="3355942" cy="3732835"/>
          </a:xfrm>
        </p:spPr>
        <p:txBody>
          <a:bodyPr vert="horz" lIns="91440" tIns="45720" rIns="91440" bIns="45720" rtlCol="0" anchor="b">
            <a:normAutofit/>
          </a:bodyPr>
          <a:lstStyle/>
          <a:p>
            <a:r>
              <a:rPr lang="en-US" sz="6000" cap="all"/>
              <a:t>At Risk ANalysis</a:t>
            </a:r>
            <a:endParaRPr lang="en-US" sz="6000" cap="all" dirty="0"/>
          </a:p>
        </p:txBody>
      </p:sp>
      <p:sp>
        <p:nvSpPr>
          <p:cNvPr id="5152" name="Freeform 6">
            <a:extLst>
              <a:ext uri="{FF2B5EF4-FFF2-40B4-BE49-F238E27FC236}">
                <a16:creationId xmlns:a16="http://schemas.microsoft.com/office/drawing/2014/main" id="{7388763A-4025-4433-A72C-457FC376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pic>
        <p:nvPicPr>
          <p:cNvPr id="5122" name="Picture 2">
            <a:extLst>
              <a:ext uri="{FF2B5EF4-FFF2-40B4-BE49-F238E27FC236}">
                <a16:creationId xmlns:a16="http://schemas.microsoft.com/office/drawing/2014/main" id="{B0E271FA-AC9C-9F45-5CAA-EF5972079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5221" y="1340839"/>
            <a:ext cx="2736780" cy="210732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AC0CF4D-B8DA-1915-CF66-22AB758FE0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9023" y="3621439"/>
            <a:ext cx="2749177" cy="2082501"/>
          </a:xfrm>
          <a:prstGeom prst="rect">
            <a:avLst/>
          </a:prstGeom>
          <a:noFill/>
          <a:extLst>
            <a:ext uri="{909E8E84-426E-40DD-AFC4-6F175D3DCCD1}">
              <a14:hiddenFill xmlns:a14="http://schemas.microsoft.com/office/drawing/2010/main">
                <a:solidFill>
                  <a:srgbClr val="FFFFFF"/>
                </a:solidFill>
              </a14:hiddenFill>
            </a:ext>
          </a:extLst>
        </p:spPr>
      </p:pic>
      <p:sp>
        <p:nvSpPr>
          <p:cNvPr id="5154" name="Freeform 6">
            <a:extLst>
              <a:ext uri="{FF2B5EF4-FFF2-40B4-BE49-F238E27FC236}">
                <a16:creationId xmlns:a16="http://schemas.microsoft.com/office/drawing/2014/main" id="{8A2DFE20-1EAE-45A9-AD16-D4DBD0ABB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pic>
        <p:nvPicPr>
          <p:cNvPr id="5124" name="Picture 4">
            <a:extLst>
              <a:ext uri="{FF2B5EF4-FFF2-40B4-BE49-F238E27FC236}">
                <a16:creationId xmlns:a16="http://schemas.microsoft.com/office/drawing/2014/main" id="{DF264EC0-381B-2467-8CC1-3DC9CFE7A7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89068" y="1437781"/>
            <a:ext cx="2749177" cy="191186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D04FB35-CABA-874E-AAFD-EDE1A1687ED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89068" y="3807760"/>
            <a:ext cx="2749177" cy="171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624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1500-295C-F33D-2130-032467013A48}"/>
              </a:ext>
            </a:extLst>
          </p:cNvPr>
          <p:cNvSpPr>
            <a:spLocks noGrp="1"/>
          </p:cNvSpPr>
          <p:nvPr>
            <p:ph type="title"/>
          </p:nvPr>
        </p:nvSpPr>
        <p:spPr/>
        <p:txBody>
          <a:bodyPr/>
          <a:lstStyle/>
          <a:p>
            <a:r>
              <a:rPr lang="en-US" dirty="0"/>
              <a:t>Key Insights from EDA</a:t>
            </a:r>
          </a:p>
        </p:txBody>
      </p:sp>
      <p:sp>
        <p:nvSpPr>
          <p:cNvPr id="3" name="Content Placeholder 2">
            <a:extLst>
              <a:ext uri="{FF2B5EF4-FFF2-40B4-BE49-F238E27FC236}">
                <a16:creationId xmlns:a16="http://schemas.microsoft.com/office/drawing/2014/main" id="{00468288-F919-6769-5D65-884E661F1B77}"/>
              </a:ext>
            </a:extLst>
          </p:cNvPr>
          <p:cNvSpPr>
            <a:spLocks noGrp="1"/>
          </p:cNvSpPr>
          <p:nvPr>
            <p:ph idx="1"/>
          </p:nvPr>
        </p:nvSpPr>
        <p:spPr>
          <a:xfrm>
            <a:off x="1371599" y="1664898"/>
            <a:ext cx="9911751" cy="4735902"/>
          </a:xfrm>
        </p:spPr>
        <p:txBody>
          <a:bodyPr>
            <a:normAutofit fontScale="77500" lnSpcReduction="20000"/>
          </a:bodyPr>
          <a:lstStyle/>
          <a:p>
            <a:r>
              <a:rPr lang="en-US" dirty="0">
                <a:solidFill>
                  <a:srgbClr val="374151"/>
                </a:solidFill>
                <a:latin typeface="Söhne"/>
              </a:rPr>
              <a:t>'Month-to-month' subscription, absence of tech support, and payments through 'paycheck' show positive correlations with 'At Risk,' indicating higher propensity likelihood.</a:t>
            </a:r>
          </a:p>
          <a:p>
            <a:r>
              <a:rPr lang="en-US" dirty="0">
                <a:solidFill>
                  <a:srgbClr val="374151"/>
                </a:solidFill>
                <a:latin typeface="Söhne"/>
              </a:rPr>
              <a:t>Longer duration, One Year/Two Years subscriptions, higher 'Total Charges,' 'CC' and 'online banking' payment methods exhibit negative correlations with being 'At Risk,' suggesting lower propensity likelihood.</a:t>
            </a:r>
          </a:p>
          <a:p>
            <a:r>
              <a:rPr lang="en-US" dirty="0">
                <a:solidFill>
                  <a:srgbClr val="374151"/>
                </a:solidFill>
                <a:latin typeface="Söhne"/>
              </a:rPr>
              <a:t>Only 16.2% of customers fall into the 'aged' category, indicating a predominantly young customer base.</a:t>
            </a:r>
          </a:p>
          <a:p>
            <a:r>
              <a:rPr lang="en-US" dirty="0">
                <a:solidFill>
                  <a:srgbClr val="374151"/>
                </a:solidFill>
                <a:latin typeface="Söhne"/>
              </a:rPr>
              <a:t>About 50% have spouses, while 30% are dependent, revealing varied family structures.</a:t>
            </a:r>
          </a:p>
          <a:p>
            <a:r>
              <a:rPr lang="en-US" dirty="0">
                <a:solidFill>
                  <a:srgbClr val="374151"/>
                </a:solidFill>
                <a:latin typeface="Söhne"/>
              </a:rPr>
              <a:t>Exploring customers with both spouses and dependencies provides insights into overlapping dependencies.</a:t>
            </a:r>
          </a:p>
          <a:p>
            <a:r>
              <a:rPr lang="en-US" dirty="0">
                <a:solidFill>
                  <a:srgbClr val="374151"/>
                </a:solidFill>
                <a:latin typeface="Söhne"/>
              </a:rPr>
              <a:t>Majority of customers have a one-month subscription, indicating a continuous influx of new customers.</a:t>
            </a:r>
          </a:p>
          <a:p>
            <a:r>
              <a:rPr lang="en-US" dirty="0">
                <a:solidFill>
                  <a:srgbClr val="374151"/>
                </a:solidFill>
                <a:latin typeface="Söhne"/>
              </a:rPr>
              <a:t>Long-term customers are observed with subscriptions exceeding 70 months, influenced by specific subscription types.</a:t>
            </a:r>
          </a:p>
          <a:p>
            <a:r>
              <a:rPr lang="en-US" dirty="0">
                <a:solidFill>
                  <a:srgbClr val="374151"/>
                </a:solidFill>
                <a:latin typeface="Söhne"/>
              </a:rPr>
              <a:t>A majority opt for 'Month-to-month,' while 'Two-year' and 'One-year' subscriptions are nearly equal.</a:t>
            </a:r>
          </a:p>
          <a:p>
            <a:r>
              <a:rPr lang="en-US" dirty="0">
                <a:solidFill>
                  <a:srgbClr val="374151"/>
                </a:solidFill>
                <a:latin typeface="Söhne"/>
              </a:rPr>
              <a:t>Longer contract durations are associated with lower churn, aligning with the correlation findings.</a:t>
            </a:r>
          </a:p>
          <a:p>
            <a:r>
              <a:rPr lang="en-US" dirty="0">
                <a:solidFill>
                  <a:srgbClr val="374151"/>
                </a:solidFill>
                <a:latin typeface="Söhne"/>
              </a:rPr>
              <a:t>'Month-to-month' contracts exhibit a high churn rate, emphasizing their influence on customer retention.</a:t>
            </a:r>
          </a:p>
          <a:p>
            <a:r>
              <a:rPr lang="en-US" dirty="0">
                <a:solidFill>
                  <a:srgbClr val="374151"/>
                </a:solidFill>
                <a:latin typeface="Söhne"/>
              </a:rPr>
              <a:t>Senior citizens show almost double the churn rate compared to younger demographics, indicating significant age-based differences in churn behavior.</a:t>
            </a:r>
          </a:p>
          <a:p>
            <a:endParaRPr lang="en-US" dirty="0">
              <a:solidFill>
                <a:srgbClr val="374151"/>
              </a:solidFill>
              <a:latin typeface="Söhne"/>
            </a:endParaRPr>
          </a:p>
          <a:p>
            <a:endParaRPr lang="en-US" dirty="0">
              <a:solidFill>
                <a:srgbClr val="374151"/>
              </a:solidFill>
              <a:latin typeface="Söhne"/>
            </a:endParaRPr>
          </a:p>
          <a:p>
            <a:endParaRPr lang="en-US" dirty="0"/>
          </a:p>
        </p:txBody>
      </p:sp>
    </p:spTree>
    <p:extLst>
      <p:ext uri="{BB962C8B-B14F-4D97-AF65-F5344CB8AC3E}">
        <p14:creationId xmlns:p14="http://schemas.microsoft.com/office/powerpoint/2010/main" val="26808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BB2B-7B6A-2F94-4CD2-0C2C73C44354}"/>
              </a:ext>
            </a:extLst>
          </p:cNvPr>
          <p:cNvSpPr>
            <a:spLocks noGrp="1"/>
          </p:cNvSpPr>
          <p:nvPr>
            <p:ph type="title"/>
          </p:nvPr>
        </p:nvSpPr>
        <p:spPr>
          <a:xfrm>
            <a:off x="1371600" y="685800"/>
            <a:ext cx="5236234" cy="1485900"/>
          </a:xfrm>
        </p:spPr>
        <p:txBody>
          <a:bodyPr>
            <a:normAutofit/>
          </a:bodyPr>
          <a:lstStyle/>
          <a:p>
            <a:r>
              <a:rPr lang="en-US" sz="3400" b="1" i="0" dirty="0">
                <a:effectLst/>
                <a:latin typeface="source-serif-pro"/>
              </a:rPr>
              <a:t> Encode Categorical data</a:t>
            </a:r>
            <a:endParaRPr lang="en-US" sz="3400" dirty="0"/>
          </a:p>
        </p:txBody>
      </p:sp>
      <p:sp>
        <p:nvSpPr>
          <p:cNvPr id="3" name="Content Placeholder 2">
            <a:extLst>
              <a:ext uri="{FF2B5EF4-FFF2-40B4-BE49-F238E27FC236}">
                <a16:creationId xmlns:a16="http://schemas.microsoft.com/office/drawing/2014/main" id="{58EFF37A-D14F-552B-468D-C1A5191B8CF4}"/>
              </a:ext>
            </a:extLst>
          </p:cNvPr>
          <p:cNvSpPr>
            <a:spLocks noGrp="1"/>
          </p:cNvSpPr>
          <p:nvPr>
            <p:ph idx="1"/>
          </p:nvPr>
        </p:nvSpPr>
        <p:spPr>
          <a:xfrm>
            <a:off x="5708985" y="1815860"/>
            <a:ext cx="6264480" cy="3581400"/>
          </a:xfrm>
        </p:spPr>
        <p:txBody>
          <a:bodyPr>
            <a:normAutofit/>
          </a:bodyPr>
          <a:lstStyle/>
          <a:p>
            <a:pPr marL="0" indent="0">
              <a:buNone/>
            </a:pPr>
            <a:r>
              <a:rPr lang="en-US" dirty="0">
                <a:solidFill>
                  <a:srgbClr val="242424"/>
                </a:solidFill>
                <a:latin typeface="source-serif-pro"/>
              </a:rPr>
              <a:t>O</a:t>
            </a:r>
            <a:r>
              <a:rPr lang="en-US" b="0" i="0" dirty="0">
                <a:solidFill>
                  <a:srgbClr val="242424"/>
                </a:solidFill>
                <a:effectLst/>
                <a:latin typeface="source-serif-pro"/>
              </a:rPr>
              <a:t>ne-hot Encoding using </a:t>
            </a:r>
            <a:r>
              <a:rPr lang="en-US" b="0" i="0" dirty="0" err="1">
                <a:solidFill>
                  <a:srgbClr val="242424"/>
                </a:solidFill>
                <a:effectLst/>
                <a:latin typeface="source-serif-pro"/>
              </a:rPr>
              <a:t>get_dummies</a:t>
            </a:r>
            <a:r>
              <a:rPr lang="en-US" b="0" i="0" dirty="0">
                <a:solidFill>
                  <a:srgbClr val="242424"/>
                </a:solidFill>
                <a:effectLst/>
                <a:latin typeface="source-serif-pro"/>
              </a:rPr>
              <a:t> method in panadas</a:t>
            </a:r>
            <a:endParaRPr lang="en-US" dirty="0"/>
          </a:p>
        </p:txBody>
      </p:sp>
      <p:pic>
        <p:nvPicPr>
          <p:cNvPr id="23" name="Picture 22" descr="A screenshot of a computer&#10;&#10;Description automatically generated">
            <a:extLst>
              <a:ext uri="{FF2B5EF4-FFF2-40B4-BE49-F238E27FC236}">
                <a16:creationId xmlns:a16="http://schemas.microsoft.com/office/drawing/2014/main" id="{7CBDCB51-8C75-6150-CD58-23B06268284D}"/>
              </a:ext>
            </a:extLst>
          </p:cNvPr>
          <p:cNvPicPr>
            <a:picLocks noChangeAspect="1"/>
          </p:cNvPicPr>
          <p:nvPr/>
        </p:nvPicPr>
        <p:blipFill>
          <a:blip r:embed="rId2"/>
          <a:stretch>
            <a:fillRect/>
          </a:stretch>
        </p:blipFill>
        <p:spPr>
          <a:xfrm>
            <a:off x="2590192" y="2467874"/>
            <a:ext cx="7847771" cy="3629593"/>
          </a:xfrm>
          <a:prstGeom prst="rect">
            <a:avLst/>
          </a:prstGeom>
        </p:spPr>
      </p:pic>
    </p:spTree>
    <p:extLst>
      <p:ext uri="{BB962C8B-B14F-4D97-AF65-F5344CB8AC3E}">
        <p14:creationId xmlns:p14="http://schemas.microsoft.com/office/powerpoint/2010/main" val="250642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452C-0541-163C-46E9-1C4AF551F536}"/>
              </a:ext>
            </a:extLst>
          </p:cNvPr>
          <p:cNvSpPr>
            <a:spLocks noGrp="1"/>
          </p:cNvSpPr>
          <p:nvPr>
            <p:ph type="title"/>
          </p:nvPr>
        </p:nvSpPr>
        <p:spPr/>
        <p:txBody>
          <a:bodyPr/>
          <a:lstStyle/>
          <a:p>
            <a:r>
              <a:rPr lang="en-US" b="1" i="0" dirty="0">
                <a:solidFill>
                  <a:srgbClr val="242424"/>
                </a:solidFill>
                <a:effectLst/>
                <a:latin typeface="source-serif-pro"/>
              </a:rPr>
              <a:t>Generate training and test datasets</a:t>
            </a:r>
            <a:endParaRPr lang="en-US" dirty="0"/>
          </a:p>
        </p:txBody>
      </p:sp>
      <p:sp>
        <p:nvSpPr>
          <p:cNvPr id="3" name="Content Placeholder 2">
            <a:extLst>
              <a:ext uri="{FF2B5EF4-FFF2-40B4-BE49-F238E27FC236}">
                <a16:creationId xmlns:a16="http://schemas.microsoft.com/office/drawing/2014/main" id="{AF06230F-35CA-6409-9670-DBBDF3CE38C1}"/>
              </a:ext>
            </a:extLst>
          </p:cNvPr>
          <p:cNvSpPr>
            <a:spLocks noGrp="1"/>
          </p:cNvSpPr>
          <p:nvPr>
            <p:ph idx="1"/>
          </p:nvPr>
        </p:nvSpPr>
        <p:spPr>
          <a:xfrm>
            <a:off x="1371600" y="2070339"/>
            <a:ext cx="9601200" cy="3581400"/>
          </a:xfrm>
        </p:spPr>
        <p:txBody>
          <a:bodyPr/>
          <a:lstStyle/>
          <a:p>
            <a:r>
              <a:rPr lang="en-US" dirty="0"/>
              <a:t>Generating training and test datasets in the 80-20 ratio</a:t>
            </a:r>
          </a:p>
        </p:txBody>
      </p:sp>
      <p:pic>
        <p:nvPicPr>
          <p:cNvPr id="5" name="Picture 4">
            <a:extLst>
              <a:ext uri="{FF2B5EF4-FFF2-40B4-BE49-F238E27FC236}">
                <a16:creationId xmlns:a16="http://schemas.microsoft.com/office/drawing/2014/main" id="{EDBDA0B8-2E0E-C5B3-8747-547A6F39EB11}"/>
              </a:ext>
            </a:extLst>
          </p:cNvPr>
          <p:cNvPicPr>
            <a:picLocks noChangeAspect="1"/>
          </p:cNvPicPr>
          <p:nvPr/>
        </p:nvPicPr>
        <p:blipFill>
          <a:blip r:embed="rId2"/>
          <a:stretch>
            <a:fillRect/>
          </a:stretch>
        </p:blipFill>
        <p:spPr>
          <a:xfrm>
            <a:off x="1797343" y="2591454"/>
            <a:ext cx="9097645" cy="3486637"/>
          </a:xfrm>
          <a:prstGeom prst="rect">
            <a:avLst/>
          </a:prstGeom>
        </p:spPr>
      </p:pic>
    </p:spTree>
    <p:extLst>
      <p:ext uri="{BB962C8B-B14F-4D97-AF65-F5344CB8AC3E}">
        <p14:creationId xmlns:p14="http://schemas.microsoft.com/office/powerpoint/2010/main" val="27852454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168</TotalTime>
  <Words>681</Words>
  <Application>Microsoft Office PowerPoint</Application>
  <PresentationFormat>Widescreen</PresentationFormat>
  <Paragraphs>57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Franklin Gothic Book</vt:lpstr>
      <vt:lpstr>Helvetica Neue</vt:lpstr>
      <vt:lpstr>Söhne</vt:lpstr>
      <vt:lpstr>source-serif-pro</vt:lpstr>
      <vt:lpstr>Crop</vt:lpstr>
      <vt:lpstr>Propensity Model Case Study  Predicting at risk customers </vt:lpstr>
      <vt:lpstr>Introduction</vt:lpstr>
      <vt:lpstr>Exploratory Data Analysis (EDA):</vt:lpstr>
      <vt:lpstr>EDA Cont.</vt:lpstr>
      <vt:lpstr>PowerPoint Presentation</vt:lpstr>
      <vt:lpstr>At Risk ANalysis</vt:lpstr>
      <vt:lpstr>Key Insights from EDA</vt:lpstr>
      <vt:lpstr> Encode Categorical data</vt:lpstr>
      <vt:lpstr>Generate training and test datasets</vt:lpstr>
      <vt:lpstr>Feature Scaling</vt:lpstr>
      <vt:lpstr>Model Selection</vt:lpstr>
      <vt:lpstr>Fine Tuning models</vt:lpstr>
      <vt:lpstr>Train Logistic Regression(Our Best Model)</vt:lpstr>
      <vt:lpstr>Evaluating Final model</vt:lpstr>
      <vt:lpstr>Feature Importance</vt:lpstr>
      <vt:lpstr>Prediction</vt:lpstr>
      <vt:lpstr>Conclusion</vt:lpstr>
      <vt:lpstr>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Propensity Model Case Study  Predicting at risk customers </dc:title>
  <dc:creator>Sanjeev Gautam</dc:creator>
  <cp:lastModifiedBy>Sanjeev Gautam</cp:lastModifiedBy>
  <cp:revision>1</cp:revision>
  <dcterms:created xsi:type="dcterms:W3CDTF">2024-01-31T17:40:24Z</dcterms:created>
  <dcterms:modified xsi:type="dcterms:W3CDTF">2024-01-31T20:29:09Z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